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91153FC-DDBF-427F-A570-96CCAACFE232}" type="datetimeFigureOut">
              <a:rPr lang="fr-FR" smtClean="0"/>
              <a:t>09/02/2016</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4EF4BF5C-F11E-4138-B410-EA2AD4E9CF80}" type="slidenum">
              <a:rPr lang="fr-FR" smtClean="0"/>
              <a:t>‹N°›</a:t>
            </a:fld>
            <a:endParaRPr lang="fr-FR"/>
          </a:p>
        </p:txBody>
      </p:sp>
    </p:spTree>
    <p:extLst>
      <p:ext uri="{BB962C8B-B14F-4D97-AF65-F5344CB8AC3E}">
        <p14:creationId xmlns:p14="http://schemas.microsoft.com/office/powerpoint/2010/main" val="9749039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09B08BF-5C59-4DE3-98A9-1E875E33713F}" type="datetimeFigureOut">
              <a:rPr lang="fr-FR" smtClean="0"/>
              <a:t>09/02/2016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117630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9B08BF-5C59-4DE3-98A9-1E875E33713F}" type="datetimeFigureOut">
              <a:rPr lang="fr-FR" smtClean="0"/>
              <a:t>09/02/2016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214563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9B08BF-5C59-4DE3-98A9-1E875E33713F}" type="datetimeFigureOut">
              <a:rPr lang="fr-FR" smtClean="0"/>
              <a:t>09/02/2016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44586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09B08BF-5C59-4DE3-98A9-1E875E33713F}" type="datetimeFigureOut">
              <a:rPr lang="fr-FR" smtClean="0"/>
              <a:t>09/02/2016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123235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09B08BF-5C59-4DE3-98A9-1E875E33713F}" type="datetimeFigureOut">
              <a:rPr lang="fr-FR" smtClean="0"/>
              <a:t>09/02/2016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3169015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09B08BF-5C59-4DE3-98A9-1E875E33713F}" type="datetimeFigureOut">
              <a:rPr lang="fr-FR" smtClean="0"/>
              <a:t>09/02/2016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7341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09B08BF-5C59-4DE3-98A9-1E875E33713F}" type="datetimeFigureOut">
              <a:rPr lang="fr-FR" smtClean="0"/>
              <a:t>09/02/2016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308264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09B08BF-5C59-4DE3-98A9-1E875E33713F}" type="datetimeFigureOut">
              <a:rPr lang="fr-FR" smtClean="0"/>
              <a:t>09/02/2016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313009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9B08BF-5C59-4DE3-98A9-1E875E33713F}" type="datetimeFigureOut">
              <a:rPr lang="fr-FR" smtClean="0"/>
              <a:t>09/02/2016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226433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9B08BF-5C59-4DE3-98A9-1E875E33713F}" type="datetimeFigureOut">
              <a:rPr lang="fr-FR" smtClean="0"/>
              <a:t>09/02/2016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58667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9B08BF-5C59-4DE3-98A9-1E875E33713F}" type="datetimeFigureOut">
              <a:rPr lang="fr-FR" smtClean="0"/>
              <a:t>09/02/2016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B2EA6F-FD0A-4544-8EDD-64B73016B32C}" type="slidenum">
              <a:rPr lang="fr-FR" smtClean="0"/>
              <a:t>‹N°›</a:t>
            </a:fld>
            <a:endParaRPr lang="fr-FR"/>
          </a:p>
        </p:txBody>
      </p:sp>
    </p:spTree>
    <p:extLst>
      <p:ext uri="{BB962C8B-B14F-4D97-AF65-F5344CB8AC3E}">
        <p14:creationId xmlns:p14="http://schemas.microsoft.com/office/powerpoint/2010/main" val="345285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B08BF-5C59-4DE3-98A9-1E875E33713F}" type="datetimeFigureOut">
              <a:rPr lang="fr-FR" smtClean="0"/>
              <a:t>09/02/2016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2EA6F-FD0A-4544-8EDD-64B73016B32C}" type="slidenum">
              <a:rPr lang="fr-FR" smtClean="0"/>
              <a:t>‹N°›</a:t>
            </a:fld>
            <a:endParaRPr lang="fr-FR"/>
          </a:p>
        </p:txBody>
      </p:sp>
    </p:spTree>
    <p:extLst>
      <p:ext uri="{BB962C8B-B14F-4D97-AF65-F5344CB8AC3E}">
        <p14:creationId xmlns:p14="http://schemas.microsoft.com/office/powerpoint/2010/main" val="2598464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27000"/>
            <a:ext cx="11866419" cy="6702136"/>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6" name="ZoneTexte 5"/>
          <p:cNvSpPr txBox="1"/>
          <p:nvPr/>
        </p:nvSpPr>
        <p:spPr>
          <a:xfrm>
            <a:off x="2691245" y="286327"/>
            <a:ext cx="8884228" cy="1077218"/>
          </a:xfrm>
          <a:prstGeom prst="rect">
            <a:avLst/>
          </a:prstGeom>
          <a:noFill/>
        </p:spPr>
        <p:txBody>
          <a:bodyPr wrap="square" rtlCol="0">
            <a:spAutoFit/>
          </a:bodyPr>
          <a:lstStyle/>
          <a:p>
            <a:pPr algn="ctr"/>
            <a:r>
              <a:rPr lang="fr-FR" sz="3200" b="1" dirty="0" smtClean="0"/>
              <a:t>Résultats de </a:t>
            </a:r>
          </a:p>
          <a:p>
            <a:pPr algn="ctr"/>
            <a:r>
              <a:rPr lang="fr-FR" sz="3200" b="1" dirty="0" smtClean="0"/>
              <a:t>l’Enquête de satisfaction</a:t>
            </a:r>
            <a:endParaRPr lang="fr-FR" sz="3200" b="1" dirty="0"/>
          </a:p>
        </p:txBody>
      </p:sp>
      <p:sp>
        <p:nvSpPr>
          <p:cNvPr id="7" name="ZoneTexte 6"/>
          <p:cNvSpPr txBox="1"/>
          <p:nvPr/>
        </p:nvSpPr>
        <p:spPr>
          <a:xfrm>
            <a:off x="2573481" y="1654758"/>
            <a:ext cx="8884228" cy="4524315"/>
          </a:xfrm>
          <a:prstGeom prst="rect">
            <a:avLst/>
          </a:prstGeom>
          <a:noFill/>
        </p:spPr>
        <p:txBody>
          <a:bodyPr wrap="square" rtlCol="0">
            <a:spAutoFit/>
          </a:bodyPr>
          <a:lstStyle/>
          <a:p>
            <a:pPr marL="285750" indent="-285750">
              <a:buFontTx/>
              <a:buChar char="-"/>
            </a:pPr>
            <a:r>
              <a:rPr lang="fr-FR" sz="2400" dirty="0" smtClean="0"/>
              <a:t>Enquête effectuée en novembre 2015</a:t>
            </a:r>
          </a:p>
          <a:p>
            <a:pPr marL="285750" indent="-285750">
              <a:buFontTx/>
              <a:buChar char="-"/>
            </a:pPr>
            <a:r>
              <a:rPr lang="fr-FR" sz="2400" dirty="0" smtClean="0"/>
              <a:t>Objectif : Recueillir l’avis des Adhérent(e)s </a:t>
            </a:r>
            <a:r>
              <a:rPr lang="fr-FR" sz="2400" dirty="0" err="1" smtClean="0"/>
              <a:t>Consom’Acteurs</a:t>
            </a:r>
            <a:r>
              <a:rPr lang="fr-FR" sz="2400" dirty="0" smtClean="0"/>
              <a:t> et améliorer la qualité de notre service.</a:t>
            </a:r>
          </a:p>
          <a:p>
            <a:pPr marL="285750" indent="-285750">
              <a:buFontTx/>
              <a:buChar char="-"/>
            </a:pPr>
            <a:r>
              <a:rPr lang="fr-FR" sz="2400" dirty="0" smtClean="0"/>
              <a:t>Composée en 6 grands axes : </a:t>
            </a:r>
          </a:p>
          <a:p>
            <a:pPr marL="742950" lvl="1" indent="-285750">
              <a:buFontTx/>
              <a:buChar char="-"/>
            </a:pPr>
            <a:r>
              <a:rPr lang="fr-FR" sz="2400" dirty="0" smtClean="0"/>
              <a:t>1) Les Paniers et les légumes</a:t>
            </a:r>
          </a:p>
          <a:p>
            <a:pPr marL="742950" lvl="1" indent="-285750">
              <a:buFontTx/>
              <a:buChar char="-"/>
            </a:pPr>
            <a:r>
              <a:rPr lang="fr-FR" sz="2400" dirty="0" smtClean="0"/>
              <a:t>2) Les Dépôts</a:t>
            </a:r>
          </a:p>
          <a:p>
            <a:pPr marL="742950" lvl="1" indent="-285750">
              <a:buFontTx/>
              <a:buChar char="-"/>
            </a:pPr>
            <a:r>
              <a:rPr lang="fr-FR" sz="2400" dirty="0" smtClean="0"/>
              <a:t>3) La Mission d’Insertion</a:t>
            </a:r>
          </a:p>
          <a:p>
            <a:pPr marL="742950" lvl="1" indent="-285750">
              <a:buFontTx/>
              <a:buChar char="-"/>
            </a:pPr>
            <a:r>
              <a:rPr lang="fr-FR" sz="2400" dirty="0" smtClean="0"/>
              <a:t>4) La Communication et l’Administratif</a:t>
            </a:r>
          </a:p>
          <a:p>
            <a:pPr marL="742950" lvl="1" indent="-285750">
              <a:buFontTx/>
              <a:buChar char="-"/>
            </a:pPr>
            <a:r>
              <a:rPr lang="fr-FR" sz="2400" dirty="0" smtClean="0"/>
              <a:t>5) L’Animation</a:t>
            </a:r>
          </a:p>
          <a:p>
            <a:pPr marL="742950" lvl="1" indent="-285750">
              <a:buFontTx/>
              <a:buChar char="-"/>
            </a:pPr>
            <a:r>
              <a:rPr lang="fr-FR" sz="2400" dirty="0" smtClean="0"/>
              <a:t>6) « A propos de vous »</a:t>
            </a:r>
          </a:p>
          <a:p>
            <a:pPr marL="285750" indent="-285750">
              <a:buFontTx/>
              <a:buChar char="-"/>
            </a:pPr>
            <a:r>
              <a:rPr lang="fr-FR" sz="2400" dirty="0" smtClean="0"/>
              <a:t>Distribuée via les paniers aux 156 Adhérent(e)s</a:t>
            </a:r>
          </a:p>
          <a:p>
            <a:pPr marL="285750" indent="-285750">
              <a:buFontTx/>
              <a:buChar char="-"/>
            </a:pPr>
            <a:r>
              <a:rPr lang="fr-FR" sz="2400" dirty="0" smtClean="0"/>
              <a:t>58 questionnaires restitués, soit 37%</a:t>
            </a:r>
            <a:endParaRPr lang="fr-FR" sz="2400" dirty="0"/>
          </a:p>
        </p:txBody>
      </p:sp>
      <p:sp>
        <p:nvSpPr>
          <p:cNvPr id="8" name="ZoneTexte 7"/>
          <p:cNvSpPr txBox="1"/>
          <p:nvPr/>
        </p:nvSpPr>
        <p:spPr>
          <a:xfrm>
            <a:off x="1859973" y="6286500"/>
            <a:ext cx="9715500" cy="584775"/>
          </a:xfrm>
          <a:prstGeom prst="rect">
            <a:avLst/>
          </a:prstGeom>
          <a:noFill/>
        </p:spPr>
        <p:txBody>
          <a:bodyPr wrap="square" rtlCol="0">
            <a:spAutoFit/>
          </a:bodyPr>
          <a:lstStyle/>
          <a:p>
            <a:r>
              <a:rPr lang="fr-FR" sz="1600" u="sng" dirty="0" smtClean="0"/>
              <a:t>NB</a:t>
            </a:r>
            <a:r>
              <a:rPr lang="fr-FR" sz="1600" dirty="0" smtClean="0"/>
              <a:t> : Les pourcentages annoncés sont établis à partir des questionnaires restitués. Ainsi, 100 % signifie 100 % des 58 personnes ayant répondu à l’enquête. </a:t>
            </a:r>
            <a:endParaRPr lang="fr-FR" sz="1600" dirty="0"/>
          </a:p>
        </p:txBody>
      </p:sp>
    </p:spTree>
    <p:extLst>
      <p:ext uri="{BB962C8B-B14F-4D97-AF65-F5344CB8AC3E}">
        <p14:creationId xmlns:p14="http://schemas.microsoft.com/office/powerpoint/2010/main" val="154780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8" name="ZoneTexte 7"/>
          <p:cNvSpPr txBox="1"/>
          <p:nvPr/>
        </p:nvSpPr>
        <p:spPr>
          <a:xfrm>
            <a:off x="2564245" y="540327"/>
            <a:ext cx="8884228" cy="584775"/>
          </a:xfrm>
          <a:prstGeom prst="rect">
            <a:avLst/>
          </a:prstGeom>
          <a:noFill/>
        </p:spPr>
        <p:txBody>
          <a:bodyPr wrap="square" rtlCol="0">
            <a:spAutoFit/>
          </a:bodyPr>
          <a:lstStyle/>
          <a:p>
            <a:pPr algn="ctr"/>
            <a:r>
              <a:rPr lang="fr-FR" sz="3200" b="1" dirty="0" smtClean="0"/>
              <a:t>6) A propos de Vous</a:t>
            </a:r>
            <a:endParaRPr lang="fr-FR" sz="3200" b="1" dirty="0"/>
          </a:p>
        </p:txBody>
      </p:sp>
      <p:sp>
        <p:nvSpPr>
          <p:cNvPr id="9" name="ZoneTexte 8"/>
          <p:cNvSpPr txBox="1"/>
          <p:nvPr/>
        </p:nvSpPr>
        <p:spPr>
          <a:xfrm>
            <a:off x="2573481" y="1273758"/>
            <a:ext cx="8884228" cy="1200329"/>
          </a:xfrm>
          <a:prstGeom prst="rect">
            <a:avLst/>
          </a:prstGeom>
          <a:noFill/>
        </p:spPr>
        <p:txBody>
          <a:bodyPr wrap="square" rtlCol="0">
            <a:spAutoFit/>
          </a:bodyPr>
          <a:lstStyle/>
          <a:p>
            <a:r>
              <a:rPr lang="fr-FR" dirty="0" smtClean="0"/>
              <a:t>Les </a:t>
            </a:r>
            <a:r>
              <a:rPr lang="fr-FR" b="1" dirty="0" smtClean="0"/>
              <a:t>Adhérents ont connu l’Association</a:t>
            </a:r>
            <a:r>
              <a:rPr lang="fr-FR" dirty="0" smtClean="0"/>
              <a:t> des Maraîchers de la Coudraie </a:t>
            </a:r>
            <a:r>
              <a:rPr lang="fr-FR" b="1" dirty="0" smtClean="0"/>
              <a:t>via</a:t>
            </a:r>
            <a:r>
              <a:rPr lang="fr-FR" dirty="0" smtClean="0"/>
              <a:t> :</a:t>
            </a:r>
          </a:p>
          <a:p>
            <a:endParaRPr lang="fr-FR" dirty="0" smtClean="0"/>
          </a:p>
          <a:p>
            <a:pPr marL="285750" indent="-285750">
              <a:buFontTx/>
              <a:buChar char="-"/>
            </a:pPr>
            <a:r>
              <a:rPr lang="fr-FR" dirty="0" smtClean="0"/>
              <a:t>le Bouche à Oreille à 33%</a:t>
            </a:r>
          </a:p>
          <a:p>
            <a:pPr marL="285750" indent="-285750">
              <a:buFontTx/>
              <a:buChar char="-"/>
            </a:pPr>
            <a:r>
              <a:rPr lang="fr-FR" dirty="0" smtClean="0"/>
              <a:t>la presse à 21%</a:t>
            </a:r>
            <a:endParaRPr lang="fr-FR" dirty="0"/>
          </a:p>
        </p:txBody>
      </p:sp>
      <p:sp>
        <p:nvSpPr>
          <p:cNvPr id="2" name="ZoneTexte 1"/>
          <p:cNvSpPr txBox="1"/>
          <p:nvPr/>
        </p:nvSpPr>
        <p:spPr>
          <a:xfrm>
            <a:off x="2564245" y="3522879"/>
            <a:ext cx="9319679" cy="1477328"/>
          </a:xfrm>
          <a:prstGeom prst="rect">
            <a:avLst/>
          </a:prstGeom>
          <a:noFill/>
        </p:spPr>
        <p:txBody>
          <a:bodyPr wrap="square" rtlCol="0">
            <a:spAutoFit/>
          </a:bodyPr>
          <a:lstStyle/>
          <a:p>
            <a:r>
              <a:rPr lang="fr-FR" dirty="0" smtClean="0"/>
              <a:t>L’Adhésion est motivée par les trois motifs cités : </a:t>
            </a:r>
          </a:p>
          <a:p>
            <a:endParaRPr lang="fr-FR" dirty="0" smtClean="0"/>
          </a:p>
          <a:p>
            <a:pPr marL="285750" indent="-285750">
              <a:buFontTx/>
              <a:buChar char="-"/>
            </a:pPr>
            <a:r>
              <a:rPr lang="fr-FR" dirty="0" smtClean="0"/>
              <a:t>Pour les légumes biologiques à 37%</a:t>
            </a:r>
          </a:p>
          <a:p>
            <a:pPr marL="285750" indent="-285750">
              <a:buFontTx/>
              <a:buChar char="-"/>
            </a:pPr>
            <a:r>
              <a:rPr lang="fr-FR" dirty="0" smtClean="0"/>
              <a:t>Parce que nous sommes un producteur local à 33%</a:t>
            </a:r>
          </a:p>
          <a:p>
            <a:pPr marL="285750" indent="-285750">
              <a:buFontTx/>
              <a:buChar char="-"/>
            </a:pPr>
            <a:r>
              <a:rPr lang="fr-FR" dirty="0" smtClean="0"/>
              <a:t>Parce que nous sommes un chantier d’insertion à 29%</a:t>
            </a:r>
          </a:p>
        </p:txBody>
      </p:sp>
    </p:spTree>
    <p:extLst>
      <p:ext uri="{BB962C8B-B14F-4D97-AF65-F5344CB8AC3E}">
        <p14:creationId xmlns:p14="http://schemas.microsoft.com/office/powerpoint/2010/main" val="3155788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8" name="ZoneTexte 7"/>
          <p:cNvSpPr txBox="1"/>
          <p:nvPr/>
        </p:nvSpPr>
        <p:spPr>
          <a:xfrm>
            <a:off x="2564245" y="540327"/>
            <a:ext cx="8884228" cy="584775"/>
          </a:xfrm>
          <a:prstGeom prst="rect">
            <a:avLst/>
          </a:prstGeom>
          <a:noFill/>
        </p:spPr>
        <p:txBody>
          <a:bodyPr wrap="square" rtlCol="0">
            <a:spAutoFit/>
          </a:bodyPr>
          <a:lstStyle/>
          <a:p>
            <a:pPr algn="ctr"/>
            <a:r>
              <a:rPr lang="fr-FR" sz="3200" b="1" dirty="0" smtClean="0"/>
              <a:t>En Conclusion…</a:t>
            </a:r>
            <a:endParaRPr lang="fr-FR" sz="3200" b="1" dirty="0"/>
          </a:p>
        </p:txBody>
      </p:sp>
      <p:sp>
        <p:nvSpPr>
          <p:cNvPr id="3" name="ZoneTexte 2"/>
          <p:cNvSpPr txBox="1"/>
          <p:nvPr/>
        </p:nvSpPr>
        <p:spPr>
          <a:xfrm>
            <a:off x="2573481" y="1485900"/>
            <a:ext cx="8970819" cy="2031325"/>
          </a:xfrm>
          <a:prstGeom prst="rect">
            <a:avLst/>
          </a:prstGeom>
          <a:noFill/>
        </p:spPr>
        <p:txBody>
          <a:bodyPr wrap="square" rtlCol="0">
            <a:spAutoFit/>
          </a:bodyPr>
          <a:lstStyle/>
          <a:p>
            <a:r>
              <a:rPr lang="fr-FR" dirty="0" smtClean="0"/>
              <a:t>Les résultats de cette enquête de satisfaction sont encourageants !</a:t>
            </a:r>
          </a:p>
          <a:p>
            <a:endParaRPr lang="fr-FR" dirty="0"/>
          </a:p>
          <a:p>
            <a:r>
              <a:rPr lang="fr-FR" dirty="0" smtClean="0"/>
              <a:t>Réalisée au mois de novembre, nous avons déjà procédé à certaines améliorations relatives : </a:t>
            </a:r>
          </a:p>
          <a:p>
            <a:endParaRPr lang="fr-FR" dirty="0"/>
          </a:p>
          <a:p>
            <a:pPr marL="285750" indent="-285750">
              <a:buFontTx/>
              <a:buChar char="-"/>
            </a:pPr>
            <a:r>
              <a:rPr lang="fr-FR" dirty="0" smtClean="0"/>
              <a:t>Aux horaires de la vente directe (jusqu’à 18h depuis 3 semaines)</a:t>
            </a:r>
          </a:p>
          <a:p>
            <a:pPr marL="285750" indent="-285750">
              <a:buFontTx/>
              <a:buChar char="-"/>
            </a:pPr>
            <a:r>
              <a:rPr lang="fr-FR" dirty="0" smtClean="0"/>
              <a:t>A la présence d’emballages plastiques</a:t>
            </a:r>
          </a:p>
          <a:p>
            <a:pPr marL="285750" indent="-285750">
              <a:buFontTx/>
              <a:buChar char="-"/>
            </a:pPr>
            <a:r>
              <a:rPr lang="fr-FR" dirty="0" smtClean="0"/>
              <a:t>A la présence de fruits (les kiwis de la semaine dernière)</a:t>
            </a:r>
          </a:p>
        </p:txBody>
      </p:sp>
      <p:sp>
        <p:nvSpPr>
          <p:cNvPr id="6" name="ZoneTexte 5"/>
          <p:cNvSpPr txBox="1"/>
          <p:nvPr/>
        </p:nvSpPr>
        <p:spPr>
          <a:xfrm>
            <a:off x="446810" y="3906982"/>
            <a:ext cx="11139054" cy="1754326"/>
          </a:xfrm>
          <a:prstGeom prst="rect">
            <a:avLst/>
          </a:prstGeom>
          <a:noFill/>
        </p:spPr>
        <p:txBody>
          <a:bodyPr wrap="square" rtlCol="0">
            <a:spAutoFit/>
          </a:bodyPr>
          <a:lstStyle/>
          <a:p>
            <a:r>
              <a:rPr lang="fr-FR" dirty="0" smtClean="0"/>
              <a:t>Le choix culturaux effectués pour la saison prochaine,</a:t>
            </a:r>
          </a:p>
          <a:p>
            <a:r>
              <a:rPr lang="fr-FR" dirty="0" smtClean="0"/>
              <a:t>Une véritable implication des Jardiniers dans la qualité de leur travail au quotidien, de la Terre au Panier</a:t>
            </a:r>
          </a:p>
          <a:p>
            <a:r>
              <a:rPr lang="fr-FR" dirty="0" smtClean="0"/>
              <a:t>La différenciation de notre démarche par le volet de l’insertion</a:t>
            </a:r>
          </a:p>
          <a:p>
            <a:r>
              <a:rPr lang="fr-FR" dirty="0" smtClean="0"/>
              <a:t>Et une souplesse dans la Formule « Panier »</a:t>
            </a:r>
          </a:p>
          <a:p>
            <a:endParaRPr lang="fr-FR" dirty="0" smtClean="0"/>
          </a:p>
          <a:p>
            <a:r>
              <a:rPr lang="fr-FR" dirty="0"/>
              <a:t>	</a:t>
            </a:r>
            <a:r>
              <a:rPr lang="fr-FR" dirty="0" smtClean="0"/>
              <a:t>seront déterminants quant à la bonne satisfaction de nos Adhérents, et au rayonnement de l’Association.</a:t>
            </a:r>
          </a:p>
        </p:txBody>
      </p:sp>
    </p:spTree>
    <p:extLst>
      <p:ext uri="{BB962C8B-B14F-4D97-AF65-F5344CB8AC3E}">
        <p14:creationId xmlns:p14="http://schemas.microsoft.com/office/powerpoint/2010/main" val="1159259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6" name="ZoneTexte 5"/>
          <p:cNvSpPr txBox="1"/>
          <p:nvPr/>
        </p:nvSpPr>
        <p:spPr>
          <a:xfrm>
            <a:off x="2691245" y="540327"/>
            <a:ext cx="8884228" cy="584775"/>
          </a:xfrm>
          <a:prstGeom prst="rect">
            <a:avLst/>
          </a:prstGeom>
          <a:noFill/>
        </p:spPr>
        <p:txBody>
          <a:bodyPr wrap="square" rtlCol="0">
            <a:spAutoFit/>
          </a:bodyPr>
          <a:lstStyle/>
          <a:p>
            <a:pPr algn="ctr"/>
            <a:r>
              <a:rPr lang="fr-FR" sz="3200" b="1" dirty="0" smtClean="0"/>
              <a:t>1) Les Paniers &amp; les Légumes</a:t>
            </a:r>
            <a:endParaRPr lang="fr-FR" sz="3200" b="1" dirty="0"/>
          </a:p>
        </p:txBody>
      </p:sp>
      <p:sp>
        <p:nvSpPr>
          <p:cNvPr id="7" name="ZoneTexte 6"/>
          <p:cNvSpPr txBox="1"/>
          <p:nvPr/>
        </p:nvSpPr>
        <p:spPr>
          <a:xfrm>
            <a:off x="2573481" y="1273758"/>
            <a:ext cx="8884228" cy="923330"/>
          </a:xfrm>
          <a:prstGeom prst="rect">
            <a:avLst/>
          </a:prstGeom>
          <a:noFill/>
        </p:spPr>
        <p:txBody>
          <a:bodyPr wrap="square" rtlCol="0">
            <a:spAutoFit/>
          </a:bodyPr>
          <a:lstStyle/>
          <a:p>
            <a:pPr algn="ctr"/>
            <a:r>
              <a:rPr lang="fr-FR" dirty="0" smtClean="0"/>
              <a:t>Satisfaction générale quant à la qualité des légumes :</a:t>
            </a:r>
          </a:p>
          <a:p>
            <a:pPr algn="ctr"/>
            <a:r>
              <a:rPr lang="fr-FR" dirty="0" smtClean="0"/>
              <a:t>98% sont satisfaits du goût</a:t>
            </a:r>
          </a:p>
          <a:p>
            <a:pPr algn="ctr"/>
            <a:r>
              <a:rPr lang="fr-FR" dirty="0" smtClean="0"/>
              <a:t>93% sont satisfaits de l’aspect.</a:t>
            </a:r>
            <a:endParaRPr lang="fr-FR" dirty="0"/>
          </a:p>
        </p:txBody>
      </p:sp>
      <p:sp>
        <p:nvSpPr>
          <p:cNvPr id="2" name="ZoneTexte 1"/>
          <p:cNvSpPr txBox="1"/>
          <p:nvPr/>
        </p:nvSpPr>
        <p:spPr>
          <a:xfrm>
            <a:off x="176645" y="2337955"/>
            <a:ext cx="11866419" cy="369332"/>
          </a:xfrm>
          <a:prstGeom prst="rect">
            <a:avLst/>
          </a:prstGeom>
          <a:noFill/>
        </p:spPr>
        <p:txBody>
          <a:bodyPr wrap="square" rtlCol="0">
            <a:spAutoFit/>
          </a:bodyPr>
          <a:lstStyle/>
          <a:p>
            <a:r>
              <a:rPr lang="fr-FR" dirty="0" smtClean="0"/>
              <a:t>Cependant, ces résultats sont à nuancer par les nombreux commentaires relatifs au :</a:t>
            </a:r>
            <a:endParaRPr lang="fr-FR" dirty="0"/>
          </a:p>
        </p:txBody>
      </p:sp>
      <p:sp>
        <p:nvSpPr>
          <p:cNvPr id="3" name="ZoneTexte 2"/>
          <p:cNvSpPr txBox="1"/>
          <p:nvPr/>
        </p:nvSpPr>
        <p:spPr>
          <a:xfrm>
            <a:off x="176645" y="2740891"/>
            <a:ext cx="11866419" cy="1754326"/>
          </a:xfrm>
          <a:prstGeom prst="rect">
            <a:avLst/>
          </a:prstGeom>
          <a:noFill/>
        </p:spPr>
        <p:txBody>
          <a:bodyPr wrap="square" rtlCol="0">
            <a:spAutoFit/>
          </a:bodyPr>
          <a:lstStyle/>
          <a:p>
            <a:r>
              <a:rPr lang="fr-FR" u="sng" dirty="0" smtClean="0"/>
              <a:t>Manque de fraîcheur</a:t>
            </a:r>
            <a:r>
              <a:rPr lang="fr-FR" dirty="0" smtClean="0"/>
              <a:t> : </a:t>
            </a:r>
          </a:p>
          <a:p>
            <a:r>
              <a:rPr lang="fr-FR" i="1" dirty="0" smtClean="0">
                <a:solidFill>
                  <a:srgbClr val="7030A0"/>
                </a:solidFill>
              </a:rPr>
              <a:t>« Le potiron s’est abîmé trop vite, j’ai dû le jeter »</a:t>
            </a:r>
          </a:p>
          <a:p>
            <a:endParaRPr lang="fr-FR" i="1" dirty="0" smtClean="0"/>
          </a:p>
          <a:p>
            <a:r>
              <a:rPr lang="fr-FR" i="1" dirty="0" smtClean="0">
                <a:solidFill>
                  <a:srgbClr val="7030A0"/>
                </a:solidFill>
              </a:rPr>
              <a:t>« Trop de feuilles de scarole trop abîmées, une consommation immédiate n’est pas toujours possible »</a:t>
            </a:r>
          </a:p>
          <a:p>
            <a:endParaRPr lang="fr-FR" i="1" dirty="0" smtClean="0"/>
          </a:p>
          <a:p>
            <a:r>
              <a:rPr lang="fr-FR" i="1" dirty="0" smtClean="0">
                <a:solidFill>
                  <a:srgbClr val="7030A0"/>
                </a:solidFill>
              </a:rPr>
              <a:t>« Les carottes sont souvent véreuses »</a:t>
            </a:r>
            <a:endParaRPr lang="fr-FR" dirty="0">
              <a:solidFill>
                <a:srgbClr val="7030A0"/>
              </a:solidFill>
            </a:endParaRPr>
          </a:p>
        </p:txBody>
      </p:sp>
      <p:sp>
        <p:nvSpPr>
          <p:cNvPr id="8" name="ZoneTexte 7"/>
          <p:cNvSpPr txBox="1"/>
          <p:nvPr/>
        </p:nvSpPr>
        <p:spPr>
          <a:xfrm>
            <a:off x="176645" y="4627418"/>
            <a:ext cx="11866419" cy="1754326"/>
          </a:xfrm>
          <a:prstGeom prst="rect">
            <a:avLst/>
          </a:prstGeom>
          <a:noFill/>
        </p:spPr>
        <p:txBody>
          <a:bodyPr wrap="square" rtlCol="0">
            <a:spAutoFit/>
          </a:bodyPr>
          <a:lstStyle/>
          <a:p>
            <a:r>
              <a:rPr lang="fr-FR" u="sng" dirty="0" smtClean="0"/>
              <a:t>Problème de maturité</a:t>
            </a:r>
            <a:r>
              <a:rPr lang="fr-FR" dirty="0" smtClean="0"/>
              <a:t>:</a:t>
            </a:r>
          </a:p>
          <a:p>
            <a:r>
              <a:rPr lang="fr-FR" i="1" dirty="0" smtClean="0">
                <a:solidFill>
                  <a:srgbClr val="7030A0"/>
                </a:solidFill>
              </a:rPr>
              <a:t>« Les tomates et les courgettes sont trop mûres »</a:t>
            </a:r>
          </a:p>
          <a:p>
            <a:endParaRPr lang="fr-FR" i="1" dirty="0"/>
          </a:p>
          <a:p>
            <a:r>
              <a:rPr lang="fr-FR" dirty="0" smtClean="0">
                <a:solidFill>
                  <a:srgbClr val="7030A0"/>
                </a:solidFill>
              </a:rPr>
              <a:t>«</a:t>
            </a:r>
            <a:r>
              <a:rPr lang="fr-FR" i="1" dirty="0" smtClean="0">
                <a:solidFill>
                  <a:srgbClr val="7030A0"/>
                </a:solidFill>
              </a:rPr>
              <a:t> Les tomates sont trop mûres, les variétés anciennes sont trop fragiles, certaines tomates atteintes du mildiou immangeables  »</a:t>
            </a:r>
          </a:p>
          <a:p>
            <a:r>
              <a:rPr lang="fr-FR" i="1" dirty="0" smtClean="0"/>
              <a:t> </a:t>
            </a:r>
            <a:endParaRPr lang="fr-FR" dirty="0"/>
          </a:p>
        </p:txBody>
      </p:sp>
    </p:spTree>
    <p:extLst>
      <p:ext uri="{BB962C8B-B14F-4D97-AF65-F5344CB8AC3E}">
        <p14:creationId xmlns:p14="http://schemas.microsoft.com/office/powerpoint/2010/main" val="171195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6" name="ZoneTexte 5"/>
          <p:cNvSpPr txBox="1"/>
          <p:nvPr/>
        </p:nvSpPr>
        <p:spPr>
          <a:xfrm>
            <a:off x="2691245" y="286327"/>
            <a:ext cx="8884228" cy="1815882"/>
          </a:xfrm>
          <a:prstGeom prst="rect">
            <a:avLst/>
          </a:prstGeom>
          <a:noFill/>
        </p:spPr>
        <p:txBody>
          <a:bodyPr wrap="square" rtlCol="0">
            <a:spAutoFit/>
          </a:bodyPr>
          <a:lstStyle/>
          <a:p>
            <a:r>
              <a:rPr lang="fr-FR" sz="2200" dirty="0" smtClean="0"/>
              <a:t>Le </a:t>
            </a:r>
            <a:r>
              <a:rPr lang="fr-FR" sz="2200" u="sng" dirty="0" smtClean="0"/>
              <a:t>rapport qualité / diversité </a:t>
            </a:r>
            <a:r>
              <a:rPr lang="fr-FR" sz="2200" dirty="0" smtClean="0"/>
              <a:t>est un peu plus </a:t>
            </a:r>
            <a:r>
              <a:rPr lang="fr-FR" sz="2200" b="1" dirty="0" smtClean="0"/>
              <a:t>contrasté</a:t>
            </a:r>
            <a:r>
              <a:rPr lang="fr-FR" sz="2200" dirty="0" smtClean="0"/>
              <a:t> :</a:t>
            </a:r>
            <a:endParaRPr lang="fr-FR" sz="2200" dirty="0"/>
          </a:p>
          <a:p>
            <a:endParaRPr lang="fr-FR" dirty="0" smtClean="0"/>
          </a:p>
          <a:p>
            <a:r>
              <a:rPr lang="fr-FR" dirty="0" smtClean="0"/>
              <a:t>Satisfaisant pour 77 %, 23% des adhérents ayant répondu le trouve moyennement satisfaisant. </a:t>
            </a:r>
          </a:p>
          <a:p>
            <a:r>
              <a:rPr lang="fr-FR" i="1" dirty="0" smtClean="0">
                <a:solidFill>
                  <a:srgbClr val="7030A0"/>
                </a:solidFill>
              </a:rPr>
              <a:t>« On a presqu’envie de prendre un grand panier pour avoir plus de diversité, mais à deux, ce sera du gaspillage ».</a:t>
            </a:r>
            <a:endParaRPr lang="fr-FR" i="1" dirty="0">
              <a:solidFill>
                <a:srgbClr val="7030A0"/>
              </a:solidFill>
            </a:endParaRPr>
          </a:p>
        </p:txBody>
      </p:sp>
      <p:sp>
        <p:nvSpPr>
          <p:cNvPr id="7" name="ZoneTexte 6"/>
          <p:cNvSpPr txBox="1"/>
          <p:nvPr/>
        </p:nvSpPr>
        <p:spPr>
          <a:xfrm>
            <a:off x="176645" y="2069517"/>
            <a:ext cx="8884228" cy="369332"/>
          </a:xfrm>
          <a:prstGeom prst="rect">
            <a:avLst/>
          </a:prstGeom>
          <a:noFill/>
        </p:spPr>
        <p:txBody>
          <a:bodyPr wrap="square" rtlCol="0">
            <a:spAutoFit/>
          </a:bodyPr>
          <a:lstStyle/>
          <a:p>
            <a:r>
              <a:rPr lang="fr-FR" dirty="0" smtClean="0"/>
              <a:t>Les commentaires sont nombreux quant </a:t>
            </a:r>
            <a:r>
              <a:rPr lang="fr-FR" b="1" dirty="0" smtClean="0"/>
              <a:t>au choix des légumes </a:t>
            </a:r>
            <a:r>
              <a:rPr lang="fr-FR" dirty="0" smtClean="0"/>
              <a:t>:</a:t>
            </a:r>
          </a:p>
        </p:txBody>
      </p:sp>
      <p:sp>
        <p:nvSpPr>
          <p:cNvPr id="2" name="ZoneTexte 1"/>
          <p:cNvSpPr txBox="1"/>
          <p:nvPr/>
        </p:nvSpPr>
        <p:spPr>
          <a:xfrm>
            <a:off x="176645" y="2545195"/>
            <a:ext cx="11866419" cy="646331"/>
          </a:xfrm>
          <a:prstGeom prst="rect">
            <a:avLst/>
          </a:prstGeom>
          <a:noFill/>
        </p:spPr>
        <p:txBody>
          <a:bodyPr wrap="square" rtlCol="0">
            <a:spAutoFit/>
          </a:bodyPr>
          <a:lstStyle/>
          <a:p>
            <a:r>
              <a:rPr lang="fr-FR" dirty="0" smtClean="0"/>
              <a:t>- Les</a:t>
            </a:r>
            <a:r>
              <a:rPr lang="fr-FR" b="1" dirty="0" smtClean="0"/>
              <a:t> radis noirs et autres légumes racines </a:t>
            </a:r>
            <a:r>
              <a:rPr lang="fr-FR" dirty="0" smtClean="0"/>
              <a:t>: trop et trop souvent ! </a:t>
            </a:r>
          </a:p>
          <a:p>
            <a:r>
              <a:rPr lang="fr-FR" i="1" dirty="0" smtClean="0">
                <a:solidFill>
                  <a:srgbClr val="7030A0"/>
                </a:solidFill>
              </a:rPr>
              <a:t>«  Trop de radis noirs, rutabaga, céleri rave qui ne sont pas appréciés de tous et pas faciles à cuisiner »</a:t>
            </a:r>
          </a:p>
        </p:txBody>
      </p:sp>
      <p:sp>
        <p:nvSpPr>
          <p:cNvPr id="3" name="ZoneTexte 2"/>
          <p:cNvSpPr txBox="1"/>
          <p:nvPr/>
        </p:nvSpPr>
        <p:spPr>
          <a:xfrm>
            <a:off x="176645" y="3372427"/>
            <a:ext cx="11866419" cy="646331"/>
          </a:xfrm>
          <a:prstGeom prst="rect">
            <a:avLst/>
          </a:prstGeom>
          <a:noFill/>
        </p:spPr>
        <p:txBody>
          <a:bodyPr wrap="square" rtlCol="0">
            <a:spAutoFit/>
          </a:bodyPr>
          <a:lstStyle/>
          <a:p>
            <a:r>
              <a:rPr lang="fr-FR" dirty="0" smtClean="0"/>
              <a:t>- Les </a:t>
            </a:r>
            <a:r>
              <a:rPr lang="fr-FR" b="1" dirty="0" smtClean="0"/>
              <a:t>poireaux et les courges </a:t>
            </a:r>
            <a:r>
              <a:rPr lang="fr-FR" dirty="0" smtClean="0"/>
              <a:t>: trop fréquemment.</a:t>
            </a:r>
          </a:p>
          <a:p>
            <a:r>
              <a:rPr lang="fr-FR" i="1" dirty="0" smtClean="0">
                <a:solidFill>
                  <a:srgbClr val="7030A0"/>
                </a:solidFill>
              </a:rPr>
              <a:t>« L’hiver, la diversité pour les petits paniers laisse dubitatif, le poireau revient trop souvent… »</a:t>
            </a:r>
            <a:endParaRPr lang="fr-FR" i="1" dirty="0">
              <a:solidFill>
                <a:srgbClr val="7030A0"/>
              </a:solidFill>
            </a:endParaRPr>
          </a:p>
        </p:txBody>
      </p:sp>
      <p:sp>
        <p:nvSpPr>
          <p:cNvPr id="8" name="ZoneTexte 7"/>
          <p:cNvSpPr txBox="1"/>
          <p:nvPr/>
        </p:nvSpPr>
        <p:spPr>
          <a:xfrm>
            <a:off x="176645" y="4182918"/>
            <a:ext cx="11866419" cy="923330"/>
          </a:xfrm>
          <a:prstGeom prst="rect">
            <a:avLst/>
          </a:prstGeom>
          <a:noFill/>
        </p:spPr>
        <p:txBody>
          <a:bodyPr wrap="square" rtlCol="0">
            <a:spAutoFit/>
          </a:bodyPr>
          <a:lstStyle/>
          <a:p>
            <a:r>
              <a:rPr lang="fr-FR" dirty="0" smtClean="0"/>
              <a:t>- Le </a:t>
            </a:r>
            <a:r>
              <a:rPr lang="fr-FR" b="1" dirty="0" smtClean="0"/>
              <a:t>mesclun et la salade </a:t>
            </a:r>
            <a:r>
              <a:rPr lang="fr-FR" dirty="0" smtClean="0"/>
              <a:t>: trop, trop souvent, trop peu diversifié.</a:t>
            </a:r>
          </a:p>
          <a:p>
            <a:r>
              <a:rPr lang="fr-FR" i="1" dirty="0" smtClean="0">
                <a:solidFill>
                  <a:srgbClr val="7030A0"/>
                </a:solidFill>
              </a:rPr>
              <a:t>« Un peu souvent (de mesclun) et du fait du goût particulier de la roquette, celle-ci est trop importante en proportion. Ainsi, les 200 gr pourraient être diminués. »</a:t>
            </a:r>
            <a:endParaRPr lang="fr-FR" i="1" dirty="0">
              <a:solidFill>
                <a:srgbClr val="7030A0"/>
              </a:solidFill>
            </a:endParaRPr>
          </a:p>
        </p:txBody>
      </p:sp>
      <p:sp>
        <p:nvSpPr>
          <p:cNvPr id="9" name="ZoneTexte 8"/>
          <p:cNvSpPr txBox="1"/>
          <p:nvPr/>
        </p:nvSpPr>
        <p:spPr>
          <a:xfrm>
            <a:off x="176645" y="5157355"/>
            <a:ext cx="11866419" cy="923330"/>
          </a:xfrm>
          <a:prstGeom prst="rect">
            <a:avLst/>
          </a:prstGeom>
          <a:noFill/>
        </p:spPr>
        <p:txBody>
          <a:bodyPr wrap="square" rtlCol="0">
            <a:spAutoFit/>
          </a:bodyPr>
          <a:lstStyle/>
          <a:p>
            <a:pPr marL="285750" indent="-285750">
              <a:buFontTx/>
              <a:buChar char="-"/>
            </a:pPr>
            <a:r>
              <a:rPr lang="fr-FR" dirty="0" smtClean="0"/>
              <a:t>Trop peu de </a:t>
            </a:r>
            <a:r>
              <a:rPr lang="fr-FR" b="1" dirty="0" smtClean="0"/>
              <a:t>blettes et d’épinards :</a:t>
            </a:r>
          </a:p>
          <a:p>
            <a:r>
              <a:rPr lang="fr-FR" dirty="0" smtClean="0">
                <a:solidFill>
                  <a:srgbClr val="7030A0"/>
                </a:solidFill>
              </a:rPr>
              <a:t>« </a:t>
            </a:r>
            <a:r>
              <a:rPr lang="fr-FR" i="1" dirty="0" smtClean="0">
                <a:solidFill>
                  <a:srgbClr val="7030A0"/>
                </a:solidFill>
              </a:rPr>
              <a:t>Frustrée, parfois, de ne pas avoir plus souvent des blettes, que j’ai découvertes grâce aux Maraîchers »</a:t>
            </a:r>
          </a:p>
          <a:p>
            <a:r>
              <a:rPr lang="fr-FR" i="1" dirty="0" smtClean="0">
                <a:solidFill>
                  <a:srgbClr val="7030A0"/>
                </a:solidFill>
              </a:rPr>
              <a:t>«  400 gr d’épinard ne représente rien pour 2 personnes »</a:t>
            </a:r>
            <a:endParaRPr lang="fr-FR" dirty="0">
              <a:solidFill>
                <a:srgbClr val="7030A0"/>
              </a:solidFill>
            </a:endParaRPr>
          </a:p>
        </p:txBody>
      </p:sp>
      <p:sp>
        <p:nvSpPr>
          <p:cNvPr id="10" name="ZoneTexte 9"/>
          <p:cNvSpPr txBox="1"/>
          <p:nvPr/>
        </p:nvSpPr>
        <p:spPr>
          <a:xfrm>
            <a:off x="5735782" y="5770418"/>
            <a:ext cx="6130636" cy="923330"/>
          </a:xfrm>
          <a:prstGeom prst="rect">
            <a:avLst/>
          </a:prstGeom>
          <a:noFill/>
        </p:spPr>
        <p:txBody>
          <a:bodyPr wrap="square" rtlCol="0">
            <a:spAutoFit/>
          </a:bodyPr>
          <a:lstStyle/>
          <a:p>
            <a:r>
              <a:rPr lang="fr-FR" b="1" u="sng" dirty="0" smtClean="0">
                <a:solidFill>
                  <a:srgbClr val="FF00FF"/>
                </a:solidFill>
              </a:rPr>
              <a:t>Suggestions</a:t>
            </a:r>
            <a:r>
              <a:rPr lang="fr-FR" b="1" dirty="0" smtClean="0">
                <a:solidFill>
                  <a:srgbClr val="FF00FF"/>
                </a:solidFill>
              </a:rPr>
              <a:t> : </a:t>
            </a:r>
          </a:p>
          <a:p>
            <a:r>
              <a:rPr lang="fr-FR" dirty="0" smtClean="0"/>
              <a:t>-</a:t>
            </a:r>
            <a:r>
              <a:rPr lang="fr-FR" i="1" dirty="0" smtClean="0"/>
              <a:t> </a:t>
            </a:r>
            <a:r>
              <a:rPr lang="fr-FR" i="1" dirty="0" smtClean="0">
                <a:solidFill>
                  <a:srgbClr val="7030A0"/>
                </a:solidFill>
              </a:rPr>
              <a:t>« Ne pourrait-on avoir la possibilité d’échanger cette salade contre un autre légume ? »</a:t>
            </a:r>
            <a:r>
              <a:rPr lang="fr-FR" dirty="0" smtClean="0">
                <a:solidFill>
                  <a:srgbClr val="7030A0"/>
                </a:solidFill>
              </a:rPr>
              <a:t> </a:t>
            </a:r>
            <a:r>
              <a:rPr lang="fr-FR" dirty="0" smtClean="0"/>
              <a:t>- « </a:t>
            </a:r>
            <a:r>
              <a:rPr lang="fr-FR" dirty="0" smtClean="0">
                <a:solidFill>
                  <a:srgbClr val="7030A0"/>
                </a:solidFill>
              </a:rPr>
              <a:t>et les fruits ? »</a:t>
            </a:r>
            <a:endParaRPr lang="fr-FR" dirty="0">
              <a:solidFill>
                <a:srgbClr val="7030A0"/>
              </a:solidFill>
            </a:endParaRPr>
          </a:p>
        </p:txBody>
      </p:sp>
    </p:spTree>
    <p:extLst>
      <p:ext uri="{BB962C8B-B14F-4D97-AF65-F5344CB8AC3E}">
        <p14:creationId xmlns:p14="http://schemas.microsoft.com/office/powerpoint/2010/main" val="282396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3"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7" name="ZoneTexte 6"/>
          <p:cNvSpPr txBox="1"/>
          <p:nvPr/>
        </p:nvSpPr>
        <p:spPr>
          <a:xfrm>
            <a:off x="176645" y="1979529"/>
            <a:ext cx="11866419" cy="2031325"/>
          </a:xfrm>
          <a:prstGeom prst="rect">
            <a:avLst/>
          </a:prstGeom>
          <a:noFill/>
        </p:spPr>
        <p:txBody>
          <a:bodyPr wrap="square" rtlCol="0">
            <a:spAutoFit/>
          </a:bodyPr>
          <a:lstStyle/>
          <a:p>
            <a:r>
              <a:rPr lang="fr-FR" i="1" dirty="0" smtClean="0">
                <a:solidFill>
                  <a:srgbClr val="7030A0"/>
                </a:solidFill>
              </a:rPr>
              <a:t>«  Le coût des légumes est très cher au kilo, et pourtant, en pleine saison ! </a:t>
            </a:r>
          </a:p>
          <a:p>
            <a:r>
              <a:rPr lang="fr-FR" i="1" dirty="0" smtClean="0">
                <a:solidFill>
                  <a:srgbClr val="7030A0"/>
                </a:solidFill>
              </a:rPr>
              <a:t>Betterave à 6€/ Kg, Epinard : 4,40 €/ Kg, Mesclun : 10€/ Kg, Tomates : 4€/Kg, Chou : 2,80 €/Kg.</a:t>
            </a:r>
          </a:p>
          <a:p>
            <a:r>
              <a:rPr lang="fr-FR" i="1" dirty="0" smtClean="0">
                <a:solidFill>
                  <a:srgbClr val="7030A0"/>
                </a:solidFill>
              </a:rPr>
              <a:t>A ces prix là, je n’aurai jamais acheté à l’extérieur. »</a:t>
            </a:r>
          </a:p>
          <a:p>
            <a:endParaRPr lang="fr-FR" i="1" dirty="0">
              <a:solidFill>
                <a:srgbClr val="7030A0"/>
              </a:solidFill>
            </a:endParaRPr>
          </a:p>
          <a:p>
            <a:r>
              <a:rPr lang="fr-FR" i="1" dirty="0" smtClean="0">
                <a:solidFill>
                  <a:srgbClr val="7030A0"/>
                </a:solidFill>
              </a:rPr>
              <a:t>« La qualité des paniers n’est pas toujours la même. Parfois très correcte, parfois un peu vide… Les prix sont tout de même assez élevés. »</a:t>
            </a:r>
          </a:p>
          <a:p>
            <a:endParaRPr lang="fr-FR" i="1" dirty="0"/>
          </a:p>
        </p:txBody>
      </p:sp>
      <p:sp>
        <p:nvSpPr>
          <p:cNvPr id="8" name="ZoneTexte 7"/>
          <p:cNvSpPr txBox="1"/>
          <p:nvPr/>
        </p:nvSpPr>
        <p:spPr>
          <a:xfrm>
            <a:off x="2691245" y="286327"/>
            <a:ext cx="8884228" cy="1261884"/>
          </a:xfrm>
          <a:prstGeom prst="rect">
            <a:avLst/>
          </a:prstGeom>
          <a:noFill/>
        </p:spPr>
        <p:txBody>
          <a:bodyPr wrap="square" rtlCol="0">
            <a:spAutoFit/>
          </a:bodyPr>
          <a:lstStyle/>
          <a:p>
            <a:r>
              <a:rPr lang="fr-FR" sz="2200" dirty="0" smtClean="0"/>
              <a:t>Le </a:t>
            </a:r>
            <a:r>
              <a:rPr lang="fr-FR" sz="2200" u="sng" dirty="0" smtClean="0"/>
              <a:t>rapport qualité / prix</a:t>
            </a:r>
            <a:r>
              <a:rPr lang="fr-FR" sz="2200" dirty="0" smtClean="0"/>
              <a:t> est lui aussi </a:t>
            </a:r>
            <a:r>
              <a:rPr lang="fr-FR" sz="2200" b="1" dirty="0" smtClean="0"/>
              <a:t>contrasté</a:t>
            </a:r>
            <a:r>
              <a:rPr lang="fr-FR" sz="2200" dirty="0" smtClean="0"/>
              <a:t> :</a:t>
            </a:r>
            <a:endParaRPr lang="fr-FR" sz="2200" dirty="0"/>
          </a:p>
          <a:p>
            <a:endParaRPr lang="fr-FR" dirty="0" smtClean="0"/>
          </a:p>
          <a:p>
            <a:r>
              <a:rPr lang="fr-FR" dirty="0" smtClean="0"/>
              <a:t>Satisfaisant pour 71 %, 26% des Adhérents ayant répondu le trouve moyennement satisfaisant et 3% (c’est-à-dire 2 personnes) insatisfaisant.</a:t>
            </a:r>
          </a:p>
        </p:txBody>
      </p:sp>
      <p:sp>
        <p:nvSpPr>
          <p:cNvPr id="9" name="ZoneTexte 8"/>
          <p:cNvSpPr txBox="1"/>
          <p:nvPr/>
        </p:nvSpPr>
        <p:spPr>
          <a:xfrm>
            <a:off x="2691245" y="4010854"/>
            <a:ext cx="8884228" cy="430887"/>
          </a:xfrm>
          <a:prstGeom prst="rect">
            <a:avLst/>
          </a:prstGeom>
          <a:noFill/>
        </p:spPr>
        <p:txBody>
          <a:bodyPr wrap="square" rtlCol="0">
            <a:spAutoFit/>
          </a:bodyPr>
          <a:lstStyle/>
          <a:p>
            <a:r>
              <a:rPr lang="fr-FR" sz="2200" dirty="0" smtClean="0"/>
              <a:t>La </a:t>
            </a:r>
            <a:r>
              <a:rPr lang="fr-FR" sz="2200" u="sng" dirty="0" smtClean="0"/>
              <a:t>préparation des légumes</a:t>
            </a:r>
            <a:r>
              <a:rPr lang="fr-FR" sz="2200" dirty="0" smtClean="0"/>
              <a:t> remporte une </a:t>
            </a:r>
            <a:r>
              <a:rPr lang="fr-FR" sz="2200" b="1" dirty="0" smtClean="0"/>
              <a:t>large satisfaction </a:t>
            </a:r>
            <a:r>
              <a:rPr lang="fr-FR" sz="2200" dirty="0" smtClean="0"/>
              <a:t>à 86%</a:t>
            </a:r>
            <a:endParaRPr lang="fr-FR" sz="2200" dirty="0"/>
          </a:p>
        </p:txBody>
      </p:sp>
      <p:sp>
        <p:nvSpPr>
          <p:cNvPr id="3" name="ZoneTexte 2"/>
          <p:cNvSpPr txBox="1"/>
          <p:nvPr/>
        </p:nvSpPr>
        <p:spPr>
          <a:xfrm>
            <a:off x="176645" y="4655127"/>
            <a:ext cx="11866419" cy="1200329"/>
          </a:xfrm>
          <a:prstGeom prst="rect">
            <a:avLst/>
          </a:prstGeom>
          <a:noFill/>
        </p:spPr>
        <p:txBody>
          <a:bodyPr wrap="square" rtlCol="0">
            <a:spAutoFit/>
          </a:bodyPr>
          <a:lstStyle/>
          <a:p>
            <a:r>
              <a:rPr lang="fr-FR" dirty="0" smtClean="0"/>
              <a:t>- Deux commentaires relatifs au lavage des poireaux et des pommes de terre.</a:t>
            </a:r>
          </a:p>
          <a:p>
            <a:endParaRPr lang="fr-FR" dirty="0"/>
          </a:p>
          <a:p>
            <a:r>
              <a:rPr lang="fr-FR" dirty="0" smtClean="0"/>
              <a:t>- Une recommandation quant au conditionnement :</a:t>
            </a:r>
          </a:p>
          <a:p>
            <a:r>
              <a:rPr lang="fr-FR" dirty="0" smtClean="0">
                <a:solidFill>
                  <a:srgbClr val="7030A0"/>
                </a:solidFill>
              </a:rPr>
              <a:t>« </a:t>
            </a:r>
            <a:r>
              <a:rPr lang="fr-FR" i="1" dirty="0" smtClean="0">
                <a:solidFill>
                  <a:srgbClr val="7030A0"/>
                </a:solidFill>
              </a:rPr>
              <a:t>Limiter les emballages plastiques. »</a:t>
            </a:r>
            <a:endParaRPr lang="fr-FR" dirty="0" smtClean="0">
              <a:solidFill>
                <a:srgbClr val="7030A0"/>
              </a:solidFill>
            </a:endParaRPr>
          </a:p>
        </p:txBody>
      </p:sp>
    </p:spTree>
    <p:extLst>
      <p:ext uri="{BB962C8B-B14F-4D97-AF65-F5344CB8AC3E}">
        <p14:creationId xmlns:p14="http://schemas.microsoft.com/office/powerpoint/2010/main" val="188238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8" name="ZoneTexte 7"/>
          <p:cNvSpPr txBox="1"/>
          <p:nvPr/>
        </p:nvSpPr>
        <p:spPr>
          <a:xfrm>
            <a:off x="363682" y="4070928"/>
            <a:ext cx="11565082" cy="2308324"/>
          </a:xfrm>
          <a:prstGeom prst="rect">
            <a:avLst/>
          </a:prstGeom>
          <a:noFill/>
        </p:spPr>
        <p:txBody>
          <a:bodyPr wrap="square" rtlCol="0">
            <a:spAutoFit/>
          </a:bodyPr>
          <a:lstStyle/>
          <a:p>
            <a:endParaRPr lang="fr-FR" dirty="0" smtClean="0"/>
          </a:p>
          <a:p>
            <a:r>
              <a:rPr lang="fr-FR" dirty="0" smtClean="0"/>
              <a:t>Le </a:t>
            </a:r>
            <a:r>
              <a:rPr lang="fr-FR" u="sng" dirty="0" smtClean="0"/>
              <a:t>rapport à la quantité</a:t>
            </a:r>
            <a:r>
              <a:rPr lang="fr-FR" dirty="0" smtClean="0"/>
              <a:t> :</a:t>
            </a:r>
          </a:p>
          <a:p>
            <a:endParaRPr lang="fr-FR" dirty="0"/>
          </a:p>
          <a:p>
            <a:r>
              <a:rPr lang="fr-FR" dirty="0" smtClean="0">
                <a:solidFill>
                  <a:srgbClr val="7030A0"/>
                </a:solidFill>
              </a:rPr>
              <a:t>« </a:t>
            </a:r>
            <a:r>
              <a:rPr lang="fr-FR" i="1" dirty="0" smtClean="0">
                <a:solidFill>
                  <a:srgbClr val="7030A0"/>
                </a:solidFill>
              </a:rPr>
              <a:t>Lorsque j’ai eu les premiers paniers, j’ai été surprise par le peu de légumes de la même sorte. Je ne connaissais pas le fonctionnement. »</a:t>
            </a:r>
            <a:endParaRPr lang="fr-FR" dirty="0" smtClean="0">
              <a:solidFill>
                <a:srgbClr val="7030A0"/>
              </a:solidFill>
            </a:endParaRPr>
          </a:p>
          <a:p>
            <a:endParaRPr lang="fr-FR" dirty="0" smtClean="0">
              <a:solidFill>
                <a:srgbClr val="7030A0"/>
              </a:solidFill>
            </a:endParaRPr>
          </a:p>
          <a:p>
            <a:r>
              <a:rPr lang="fr-FR" i="1" dirty="0" smtClean="0">
                <a:solidFill>
                  <a:srgbClr val="7030A0"/>
                </a:solidFill>
              </a:rPr>
              <a:t>«  Nous prenons un petit panier et il est parfois un peu juste. Par exemple, quand il y a de petits pois, seul notre enfant en mange, la quantité n’est pas suffisante pour un repas pour 3. Idem pour les haricots »</a:t>
            </a:r>
            <a:endParaRPr lang="fr-FR" i="1" dirty="0" smtClean="0">
              <a:solidFill>
                <a:srgbClr val="7030A0"/>
              </a:solidFill>
            </a:endParaRPr>
          </a:p>
        </p:txBody>
      </p:sp>
      <p:sp>
        <p:nvSpPr>
          <p:cNvPr id="2" name="ZoneTexte 1"/>
          <p:cNvSpPr txBox="1"/>
          <p:nvPr/>
        </p:nvSpPr>
        <p:spPr>
          <a:xfrm>
            <a:off x="363682" y="2188395"/>
            <a:ext cx="8624455" cy="2154436"/>
          </a:xfrm>
          <a:prstGeom prst="rect">
            <a:avLst/>
          </a:prstGeom>
          <a:noFill/>
        </p:spPr>
        <p:txBody>
          <a:bodyPr wrap="square" rtlCol="0">
            <a:spAutoFit/>
          </a:bodyPr>
          <a:lstStyle/>
          <a:p>
            <a:r>
              <a:rPr lang="fr-FR" dirty="0" smtClean="0"/>
              <a:t>Certains commentaires sont en rapport avec la nature de l’offre, c’est-à-dire,</a:t>
            </a:r>
          </a:p>
          <a:p>
            <a:r>
              <a:rPr lang="fr-FR" dirty="0" smtClean="0"/>
              <a:t> </a:t>
            </a:r>
          </a:p>
          <a:p>
            <a:r>
              <a:rPr lang="fr-FR" sz="2200" dirty="0" smtClean="0"/>
              <a:t>La </a:t>
            </a:r>
            <a:r>
              <a:rPr lang="fr-FR" sz="2200" b="1" dirty="0" smtClean="0"/>
              <a:t>Formule Paniers</a:t>
            </a:r>
            <a:r>
              <a:rPr lang="fr-FR" sz="2200" dirty="0" smtClean="0"/>
              <a:t> :</a:t>
            </a:r>
          </a:p>
          <a:p>
            <a:endParaRPr lang="fr-FR" sz="2200" dirty="0" smtClean="0"/>
          </a:p>
          <a:p>
            <a:r>
              <a:rPr lang="fr-FR" dirty="0" smtClean="0">
                <a:solidFill>
                  <a:srgbClr val="7030A0"/>
                </a:solidFill>
              </a:rPr>
              <a:t>« </a:t>
            </a:r>
            <a:r>
              <a:rPr lang="fr-FR" i="1" dirty="0" smtClean="0">
                <a:solidFill>
                  <a:srgbClr val="7030A0"/>
                </a:solidFill>
              </a:rPr>
              <a:t>Je suis obligée, quand même, d’aller acheter des légumes au marché, car on ne sait jamais ce qu’on va avoir dans le panier. »</a:t>
            </a:r>
            <a:endParaRPr lang="fr-FR" dirty="0" smtClean="0">
              <a:solidFill>
                <a:srgbClr val="7030A0"/>
              </a:solidFill>
            </a:endParaRPr>
          </a:p>
          <a:p>
            <a:endParaRPr lang="fr-FR" dirty="0"/>
          </a:p>
        </p:txBody>
      </p:sp>
      <p:sp>
        <p:nvSpPr>
          <p:cNvPr id="3" name="ZoneTexte 2"/>
          <p:cNvSpPr txBox="1"/>
          <p:nvPr/>
        </p:nvSpPr>
        <p:spPr>
          <a:xfrm>
            <a:off x="2732809" y="663864"/>
            <a:ext cx="8842664" cy="1261884"/>
          </a:xfrm>
          <a:prstGeom prst="rect">
            <a:avLst/>
          </a:prstGeom>
          <a:noFill/>
        </p:spPr>
        <p:txBody>
          <a:bodyPr wrap="square" rtlCol="0">
            <a:spAutoFit/>
          </a:bodyPr>
          <a:lstStyle/>
          <a:p>
            <a:r>
              <a:rPr lang="fr-FR" sz="2200" dirty="0" smtClean="0"/>
              <a:t>La </a:t>
            </a:r>
            <a:r>
              <a:rPr lang="fr-FR" sz="2200" b="1" dirty="0" smtClean="0"/>
              <a:t>Vente directe </a:t>
            </a:r>
            <a:r>
              <a:rPr lang="fr-FR" sz="2200" dirty="0" smtClean="0"/>
              <a:t>:</a:t>
            </a:r>
            <a:r>
              <a:rPr lang="fr-FR" dirty="0" smtClean="0"/>
              <a:t> </a:t>
            </a:r>
          </a:p>
          <a:p>
            <a:r>
              <a:rPr lang="fr-FR" dirty="0" smtClean="0"/>
              <a:t>56% des personnes ayant répondu à l’enquête ne sont jamais venus acheter des légumes en direct à La Coudraie.</a:t>
            </a:r>
          </a:p>
          <a:p>
            <a:r>
              <a:rPr lang="fr-FR" dirty="0" smtClean="0">
                <a:solidFill>
                  <a:srgbClr val="7030A0"/>
                </a:solidFill>
              </a:rPr>
              <a:t>« </a:t>
            </a:r>
            <a:r>
              <a:rPr lang="fr-FR" i="1" dirty="0" smtClean="0">
                <a:solidFill>
                  <a:srgbClr val="7030A0"/>
                </a:solidFill>
              </a:rPr>
              <a:t>J’arrive souvent vers 16h45 / 17h et pour la vente directe, il n’y a plus personne… »</a:t>
            </a:r>
            <a:endParaRPr lang="fr-FR" dirty="0">
              <a:solidFill>
                <a:srgbClr val="7030A0"/>
              </a:solidFill>
            </a:endParaRPr>
          </a:p>
        </p:txBody>
      </p:sp>
    </p:spTree>
    <p:extLst>
      <p:ext uri="{BB962C8B-B14F-4D97-AF65-F5344CB8AC3E}">
        <p14:creationId xmlns:p14="http://schemas.microsoft.com/office/powerpoint/2010/main" val="378592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11" name="ZoneTexte 10"/>
          <p:cNvSpPr txBox="1"/>
          <p:nvPr/>
        </p:nvSpPr>
        <p:spPr>
          <a:xfrm>
            <a:off x="2564245" y="540327"/>
            <a:ext cx="8884228" cy="584775"/>
          </a:xfrm>
          <a:prstGeom prst="rect">
            <a:avLst/>
          </a:prstGeom>
          <a:noFill/>
        </p:spPr>
        <p:txBody>
          <a:bodyPr wrap="square" rtlCol="0">
            <a:spAutoFit/>
          </a:bodyPr>
          <a:lstStyle/>
          <a:p>
            <a:pPr algn="ctr"/>
            <a:r>
              <a:rPr lang="fr-FR" sz="3200" b="1" dirty="0"/>
              <a:t>2</a:t>
            </a:r>
            <a:r>
              <a:rPr lang="fr-FR" sz="3200" b="1" dirty="0" smtClean="0"/>
              <a:t>) Les Dépôts</a:t>
            </a:r>
            <a:endParaRPr lang="fr-FR" sz="3200" b="1" dirty="0"/>
          </a:p>
        </p:txBody>
      </p:sp>
      <p:sp>
        <p:nvSpPr>
          <p:cNvPr id="12" name="ZoneTexte 11"/>
          <p:cNvSpPr txBox="1"/>
          <p:nvPr/>
        </p:nvSpPr>
        <p:spPr>
          <a:xfrm>
            <a:off x="2573481" y="1273758"/>
            <a:ext cx="8884228" cy="923330"/>
          </a:xfrm>
          <a:prstGeom prst="rect">
            <a:avLst/>
          </a:prstGeom>
          <a:noFill/>
        </p:spPr>
        <p:txBody>
          <a:bodyPr wrap="square" rtlCol="0">
            <a:spAutoFit/>
          </a:bodyPr>
          <a:lstStyle/>
          <a:p>
            <a:r>
              <a:rPr lang="fr-FR" b="1" dirty="0" smtClean="0"/>
              <a:t>Satisfaction générale quant au lieu de dépôt du panier de légumes :</a:t>
            </a:r>
          </a:p>
          <a:p>
            <a:r>
              <a:rPr lang="fr-FR" dirty="0" smtClean="0"/>
              <a:t>98% s’estiment satisfaits quant au lieu et aux horaires de retrait.</a:t>
            </a:r>
          </a:p>
          <a:p>
            <a:r>
              <a:rPr lang="fr-FR" dirty="0" smtClean="0"/>
              <a:t>91% le sont quant à l’accessibilité.</a:t>
            </a:r>
            <a:endParaRPr lang="fr-FR" dirty="0"/>
          </a:p>
        </p:txBody>
      </p:sp>
      <p:sp>
        <p:nvSpPr>
          <p:cNvPr id="2" name="ZoneTexte 1"/>
          <p:cNvSpPr txBox="1"/>
          <p:nvPr/>
        </p:nvSpPr>
        <p:spPr>
          <a:xfrm>
            <a:off x="176645" y="2146300"/>
            <a:ext cx="11762510" cy="646331"/>
          </a:xfrm>
          <a:prstGeom prst="rect">
            <a:avLst/>
          </a:prstGeom>
          <a:noFill/>
        </p:spPr>
        <p:txBody>
          <a:bodyPr wrap="square" rtlCol="0">
            <a:spAutoFit/>
          </a:bodyPr>
          <a:lstStyle/>
          <a:p>
            <a:r>
              <a:rPr lang="fr-FR" i="1" dirty="0" smtClean="0">
                <a:solidFill>
                  <a:srgbClr val="7030A0"/>
                </a:solidFill>
              </a:rPr>
              <a:t>«  Très satisfaite de la récupération du panier. Appel si oubli très satisfaisant. Très bonne accessibilité par l’intermédiaire des coffres extérieurs. »</a:t>
            </a:r>
            <a:endParaRPr lang="fr-FR" i="1" dirty="0">
              <a:solidFill>
                <a:srgbClr val="7030A0"/>
              </a:solidFill>
            </a:endParaRPr>
          </a:p>
        </p:txBody>
      </p:sp>
      <p:sp>
        <p:nvSpPr>
          <p:cNvPr id="3" name="ZoneTexte 2"/>
          <p:cNvSpPr txBox="1"/>
          <p:nvPr/>
        </p:nvSpPr>
        <p:spPr>
          <a:xfrm>
            <a:off x="176645" y="2892136"/>
            <a:ext cx="11866419" cy="1754326"/>
          </a:xfrm>
          <a:prstGeom prst="rect">
            <a:avLst/>
          </a:prstGeom>
          <a:noFill/>
        </p:spPr>
        <p:txBody>
          <a:bodyPr wrap="square" rtlCol="0">
            <a:spAutoFit/>
          </a:bodyPr>
          <a:lstStyle/>
          <a:p>
            <a:r>
              <a:rPr lang="fr-FR" dirty="0" smtClean="0"/>
              <a:t>L’intérêt de la </a:t>
            </a:r>
            <a:r>
              <a:rPr lang="fr-FR" b="1" dirty="0" smtClean="0"/>
              <a:t>sécurisation des coffres par un cadenas est contrasté </a:t>
            </a:r>
            <a:r>
              <a:rPr lang="fr-FR" dirty="0" smtClean="0"/>
              <a:t>:</a:t>
            </a:r>
          </a:p>
          <a:p>
            <a:r>
              <a:rPr lang="fr-FR" dirty="0" smtClean="0"/>
              <a:t>46% l’estime nécessaire</a:t>
            </a:r>
          </a:p>
          <a:p>
            <a:r>
              <a:rPr lang="fr-FR" dirty="0" smtClean="0"/>
              <a:t>44% l’estime inutile</a:t>
            </a:r>
          </a:p>
          <a:p>
            <a:r>
              <a:rPr lang="fr-FR" dirty="0" smtClean="0"/>
              <a:t>10% est sans avis.</a:t>
            </a:r>
          </a:p>
          <a:p>
            <a:r>
              <a:rPr lang="fr-FR" i="1" dirty="0" smtClean="0">
                <a:solidFill>
                  <a:srgbClr val="7030A0"/>
                </a:solidFill>
              </a:rPr>
              <a:t>« La 1</a:t>
            </a:r>
            <a:r>
              <a:rPr lang="fr-FR" i="1" baseline="30000" dirty="0" smtClean="0">
                <a:solidFill>
                  <a:srgbClr val="7030A0"/>
                </a:solidFill>
              </a:rPr>
              <a:t>ère</a:t>
            </a:r>
            <a:r>
              <a:rPr lang="fr-FR" i="1" dirty="0" smtClean="0">
                <a:solidFill>
                  <a:srgbClr val="7030A0"/>
                </a:solidFill>
              </a:rPr>
              <a:t> fois que nous sommes allés chercher notre panier , nous avons été surpris que cela soit autant « libre-service » et accessible à tout le monde. Néanmoins, nous n’avons jamais eu aucun problème avec notre panier !</a:t>
            </a:r>
            <a:endParaRPr lang="fr-FR" i="1" dirty="0">
              <a:solidFill>
                <a:srgbClr val="7030A0"/>
              </a:solidFill>
            </a:endParaRPr>
          </a:p>
        </p:txBody>
      </p:sp>
      <p:sp>
        <p:nvSpPr>
          <p:cNvPr id="13" name="ZoneTexte 12"/>
          <p:cNvSpPr txBox="1"/>
          <p:nvPr/>
        </p:nvSpPr>
        <p:spPr>
          <a:xfrm>
            <a:off x="176645" y="4793673"/>
            <a:ext cx="11866419" cy="923330"/>
          </a:xfrm>
          <a:prstGeom prst="rect">
            <a:avLst/>
          </a:prstGeom>
          <a:noFill/>
        </p:spPr>
        <p:txBody>
          <a:bodyPr wrap="square" rtlCol="0">
            <a:spAutoFit/>
          </a:bodyPr>
          <a:lstStyle/>
          <a:p>
            <a:r>
              <a:rPr lang="fr-FR" b="1" dirty="0" smtClean="0"/>
              <a:t>L’accueil reçu </a:t>
            </a:r>
            <a:r>
              <a:rPr lang="fr-FR" dirty="0" smtClean="0"/>
              <a:t>à La Coudraie et à la MPT d’</a:t>
            </a:r>
            <a:r>
              <a:rPr lang="fr-FR" dirty="0" err="1" smtClean="0"/>
              <a:t>Ergué</a:t>
            </a:r>
            <a:r>
              <a:rPr lang="fr-FR" dirty="0" smtClean="0"/>
              <a:t> Armel reçoit une </a:t>
            </a:r>
            <a:r>
              <a:rPr lang="fr-FR" b="1" dirty="0" smtClean="0"/>
              <a:t>large satisfaction </a:t>
            </a:r>
            <a:r>
              <a:rPr lang="fr-FR" dirty="0" smtClean="0"/>
              <a:t>(97%)</a:t>
            </a:r>
          </a:p>
          <a:p>
            <a:r>
              <a:rPr lang="fr-FR" i="1" dirty="0" smtClean="0">
                <a:solidFill>
                  <a:srgbClr val="7030A0"/>
                </a:solidFill>
              </a:rPr>
              <a:t>« Bon point sur l’accueil. Toutes les personnes rencontrées jusqu’à présent sont charmantes. Il y a un dialogue et du coup un échange lors du retrait du panier. »</a:t>
            </a:r>
            <a:endParaRPr lang="fr-FR" i="1" dirty="0">
              <a:solidFill>
                <a:srgbClr val="7030A0"/>
              </a:solidFill>
            </a:endParaRPr>
          </a:p>
        </p:txBody>
      </p:sp>
      <p:sp>
        <p:nvSpPr>
          <p:cNvPr id="14" name="ZoneTexte 13"/>
          <p:cNvSpPr txBox="1"/>
          <p:nvPr/>
        </p:nvSpPr>
        <p:spPr>
          <a:xfrm>
            <a:off x="4260273" y="5964382"/>
            <a:ext cx="7335982" cy="646331"/>
          </a:xfrm>
          <a:prstGeom prst="rect">
            <a:avLst/>
          </a:prstGeom>
          <a:noFill/>
        </p:spPr>
        <p:txBody>
          <a:bodyPr wrap="square" rtlCol="0">
            <a:spAutoFit/>
          </a:bodyPr>
          <a:lstStyle/>
          <a:p>
            <a:r>
              <a:rPr lang="fr-FR" u="sng" dirty="0" smtClean="0">
                <a:solidFill>
                  <a:srgbClr val="FF00FF"/>
                </a:solidFill>
              </a:rPr>
              <a:t>Suggestions</a:t>
            </a:r>
            <a:r>
              <a:rPr lang="fr-FR" dirty="0" smtClean="0">
                <a:solidFill>
                  <a:srgbClr val="FF00FF"/>
                </a:solidFill>
              </a:rPr>
              <a:t> : retrouver son panier au même emplacement, de la lumière et un dépôt à </a:t>
            </a:r>
            <a:r>
              <a:rPr lang="fr-FR" dirty="0" err="1" smtClean="0">
                <a:solidFill>
                  <a:srgbClr val="FF00FF"/>
                </a:solidFill>
              </a:rPr>
              <a:t>Kerfeuntun</a:t>
            </a:r>
            <a:r>
              <a:rPr lang="fr-FR" dirty="0" smtClean="0">
                <a:solidFill>
                  <a:srgbClr val="FF00FF"/>
                </a:solidFill>
              </a:rPr>
              <a:t>.</a:t>
            </a:r>
            <a:endParaRPr lang="fr-FR" dirty="0">
              <a:solidFill>
                <a:srgbClr val="FF00FF"/>
              </a:solidFill>
            </a:endParaRPr>
          </a:p>
        </p:txBody>
      </p:sp>
    </p:spTree>
    <p:extLst>
      <p:ext uri="{BB962C8B-B14F-4D97-AF65-F5344CB8AC3E}">
        <p14:creationId xmlns:p14="http://schemas.microsoft.com/office/powerpoint/2010/main" val="379446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8" name="ZoneTexte 7"/>
          <p:cNvSpPr txBox="1"/>
          <p:nvPr/>
        </p:nvSpPr>
        <p:spPr>
          <a:xfrm>
            <a:off x="2564245" y="540327"/>
            <a:ext cx="8884228" cy="584775"/>
          </a:xfrm>
          <a:prstGeom prst="rect">
            <a:avLst/>
          </a:prstGeom>
          <a:noFill/>
        </p:spPr>
        <p:txBody>
          <a:bodyPr wrap="square" rtlCol="0">
            <a:spAutoFit/>
          </a:bodyPr>
          <a:lstStyle/>
          <a:p>
            <a:pPr algn="ctr"/>
            <a:r>
              <a:rPr lang="fr-FR" sz="3200" b="1" dirty="0" smtClean="0"/>
              <a:t>3) La Mission Insertion</a:t>
            </a:r>
            <a:endParaRPr lang="fr-FR" sz="3200" b="1" dirty="0"/>
          </a:p>
        </p:txBody>
      </p:sp>
      <p:sp>
        <p:nvSpPr>
          <p:cNvPr id="9" name="ZoneTexte 8"/>
          <p:cNvSpPr txBox="1"/>
          <p:nvPr/>
        </p:nvSpPr>
        <p:spPr>
          <a:xfrm>
            <a:off x="2573481" y="1273758"/>
            <a:ext cx="8884228" cy="1477328"/>
          </a:xfrm>
          <a:prstGeom prst="rect">
            <a:avLst/>
          </a:prstGeom>
          <a:noFill/>
        </p:spPr>
        <p:txBody>
          <a:bodyPr wrap="square" rtlCol="0">
            <a:spAutoFit/>
          </a:bodyPr>
          <a:lstStyle/>
          <a:p>
            <a:r>
              <a:rPr lang="fr-FR" b="1" dirty="0" smtClean="0"/>
              <a:t>Les Adhérents ont plutôt une bonne connaissance du projet social de la structure : </a:t>
            </a:r>
          </a:p>
          <a:p>
            <a:r>
              <a:rPr lang="fr-FR" dirty="0" smtClean="0"/>
              <a:t>69% en ont connaissance,</a:t>
            </a:r>
          </a:p>
          <a:p>
            <a:r>
              <a:rPr lang="fr-FR" dirty="0" smtClean="0"/>
              <a:t>23% la connaissent moyennement.</a:t>
            </a:r>
          </a:p>
          <a:p>
            <a:endParaRPr lang="fr-FR" dirty="0" smtClean="0"/>
          </a:p>
          <a:p>
            <a:r>
              <a:rPr lang="fr-FR" i="1" dirty="0" smtClean="0">
                <a:solidFill>
                  <a:srgbClr val="7030A0"/>
                </a:solidFill>
              </a:rPr>
              <a:t>« Admirable, l’idée insertion + local + bio »</a:t>
            </a:r>
            <a:endParaRPr lang="fr-FR" dirty="0"/>
          </a:p>
        </p:txBody>
      </p:sp>
      <p:sp>
        <p:nvSpPr>
          <p:cNvPr id="2" name="ZoneTexte 1"/>
          <p:cNvSpPr txBox="1"/>
          <p:nvPr/>
        </p:nvSpPr>
        <p:spPr>
          <a:xfrm>
            <a:off x="176645" y="3191116"/>
            <a:ext cx="11866419" cy="1200329"/>
          </a:xfrm>
          <a:prstGeom prst="rect">
            <a:avLst/>
          </a:prstGeom>
          <a:noFill/>
        </p:spPr>
        <p:txBody>
          <a:bodyPr wrap="square" rtlCol="0">
            <a:spAutoFit/>
          </a:bodyPr>
          <a:lstStyle/>
          <a:p>
            <a:r>
              <a:rPr lang="fr-FR" dirty="0" smtClean="0"/>
              <a:t>La grande majorité (77 %) ne souhaite pas être plus acteurs de cette mission : </a:t>
            </a:r>
          </a:p>
          <a:p>
            <a:endParaRPr lang="fr-FR" i="1" dirty="0">
              <a:solidFill>
                <a:srgbClr val="7030A0"/>
              </a:solidFill>
            </a:endParaRPr>
          </a:p>
          <a:p>
            <a:r>
              <a:rPr lang="fr-FR" i="1" dirty="0" smtClean="0">
                <a:solidFill>
                  <a:srgbClr val="7030A0"/>
                </a:solidFill>
              </a:rPr>
              <a:t>« Je pourrais sans doute m’investir davantage, mais pour le moment, la mission d’insertion, je la laisse à La Coudraie. Bien que ce soit aussi une des raisons pour lesquelles j’ai adhéré. » </a:t>
            </a:r>
            <a:endParaRPr lang="fr-FR" i="1" dirty="0">
              <a:solidFill>
                <a:srgbClr val="7030A0"/>
              </a:solidFill>
            </a:endParaRPr>
          </a:p>
        </p:txBody>
      </p:sp>
    </p:spTree>
    <p:extLst>
      <p:ext uri="{BB962C8B-B14F-4D97-AF65-F5344CB8AC3E}">
        <p14:creationId xmlns:p14="http://schemas.microsoft.com/office/powerpoint/2010/main" val="3424926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8" name="ZoneTexte 7"/>
          <p:cNvSpPr txBox="1"/>
          <p:nvPr/>
        </p:nvSpPr>
        <p:spPr>
          <a:xfrm>
            <a:off x="2564245" y="540327"/>
            <a:ext cx="8884228" cy="584775"/>
          </a:xfrm>
          <a:prstGeom prst="rect">
            <a:avLst/>
          </a:prstGeom>
          <a:noFill/>
        </p:spPr>
        <p:txBody>
          <a:bodyPr wrap="square" rtlCol="0">
            <a:spAutoFit/>
          </a:bodyPr>
          <a:lstStyle/>
          <a:p>
            <a:pPr algn="ctr"/>
            <a:r>
              <a:rPr lang="fr-FR" sz="3200" b="1" dirty="0"/>
              <a:t>4</a:t>
            </a:r>
            <a:r>
              <a:rPr lang="fr-FR" sz="3200" b="1" dirty="0" smtClean="0"/>
              <a:t>) La Communication &amp;…</a:t>
            </a:r>
            <a:endParaRPr lang="fr-FR" sz="3200" b="1" dirty="0"/>
          </a:p>
        </p:txBody>
      </p:sp>
      <p:sp>
        <p:nvSpPr>
          <p:cNvPr id="9" name="ZoneTexte 8"/>
          <p:cNvSpPr txBox="1"/>
          <p:nvPr/>
        </p:nvSpPr>
        <p:spPr>
          <a:xfrm>
            <a:off x="2573481" y="1273758"/>
            <a:ext cx="8884228" cy="1754326"/>
          </a:xfrm>
          <a:prstGeom prst="rect">
            <a:avLst/>
          </a:prstGeom>
          <a:noFill/>
        </p:spPr>
        <p:txBody>
          <a:bodyPr wrap="square" rtlCol="0">
            <a:spAutoFit/>
          </a:bodyPr>
          <a:lstStyle/>
          <a:p>
            <a:r>
              <a:rPr lang="fr-FR" b="1" dirty="0" smtClean="0"/>
              <a:t>La Feuille de Chou est très largement lue !</a:t>
            </a:r>
          </a:p>
          <a:p>
            <a:r>
              <a:rPr lang="fr-FR" dirty="0" smtClean="0"/>
              <a:t>97% la lisent</a:t>
            </a:r>
          </a:p>
          <a:p>
            <a:r>
              <a:rPr lang="fr-FR" dirty="0" smtClean="0"/>
              <a:t>et</a:t>
            </a:r>
          </a:p>
          <a:p>
            <a:r>
              <a:rPr lang="fr-FR" dirty="0" smtClean="0"/>
              <a:t>50% font les recettes qui y sont proposées</a:t>
            </a:r>
          </a:p>
          <a:p>
            <a:endParaRPr lang="fr-FR" dirty="0" smtClean="0"/>
          </a:p>
          <a:p>
            <a:r>
              <a:rPr lang="fr-FR" i="1" dirty="0" smtClean="0">
                <a:solidFill>
                  <a:srgbClr val="7030A0"/>
                </a:solidFill>
              </a:rPr>
              <a:t>« J’apprécie beaucoup la Feuille de Chou qui nous apprend à cuisiner de nouveaux légumes.  »</a:t>
            </a:r>
            <a:endParaRPr lang="fr-FR" dirty="0"/>
          </a:p>
        </p:txBody>
      </p:sp>
      <p:sp>
        <p:nvSpPr>
          <p:cNvPr id="2" name="ZoneTexte 1"/>
          <p:cNvSpPr txBox="1"/>
          <p:nvPr/>
        </p:nvSpPr>
        <p:spPr>
          <a:xfrm>
            <a:off x="176645" y="3191116"/>
            <a:ext cx="11866419" cy="1200329"/>
          </a:xfrm>
          <a:prstGeom prst="rect">
            <a:avLst/>
          </a:prstGeom>
          <a:noFill/>
        </p:spPr>
        <p:txBody>
          <a:bodyPr wrap="square" rtlCol="0">
            <a:spAutoFit/>
          </a:bodyPr>
          <a:lstStyle/>
          <a:p>
            <a:r>
              <a:rPr lang="fr-FR" dirty="0" smtClean="0"/>
              <a:t>Dans l’énumération des thématiques proposées, toutes semblent porteuses d’intérêt avec une petite majorité pour </a:t>
            </a:r>
            <a:r>
              <a:rPr lang="fr-FR" dirty="0"/>
              <a:t>d</a:t>
            </a:r>
            <a:r>
              <a:rPr lang="fr-FR" dirty="0" smtClean="0"/>
              <a:t>es sujets relatifs à 	- l’utilisation des légumes</a:t>
            </a:r>
          </a:p>
          <a:p>
            <a:r>
              <a:rPr lang="fr-FR" dirty="0"/>
              <a:t>	</a:t>
            </a:r>
            <a:r>
              <a:rPr lang="fr-FR" dirty="0" smtClean="0"/>
              <a:t>- l’Agriculture Biologique / le Jardinage</a:t>
            </a:r>
          </a:p>
          <a:p>
            <a:r>
              <a:rPr lang="fr-FR" dirty="0"/>
              <a:t>	</a:t>
            </a:r>
            <a:r>
              <a:rPr lang="fr-FR" dirty="0" smtClean="0"/>
              <a:t>- la Vie de l’Association.</a:t>
            </a:r>
          </a:p>
        </p:txBody>
      </p:sp>
      <p:sp>
        <p:nvSpPr>
          <p:cNvPr id="3" name="ZoneTexte 2"/>
          <p:cNvSpPr txBox="1"/>
          <p:nvPr/>
        </p:nvSpPr>
        <p:spPr>
          <a:xfrm>
            <a:off x="8475518" y="3791280"/>
            <a:ext cx="2982191" cy="369332"/>
          </a:xfrm>
          <a:prstGeom prst="rect">
            <a:avLst/>
          </a:prstGeom>
          <a:noFill/>
        </p:spPr>
        <p:txBody>
          <a:bodyPr wrap="square" rtlCol="0">
            <a:spAutoFit/>
          </a:bodyPr>
          <a:lstStyle/>
          <a:p>
            <a:r>
              <a:rPr lang="fr-FR" dirty="0" smtClean="0">
                <a:solidFill>
                  <a:srgbClr val="FF00FF"/>
                </a:solidFill>
              </a:rPr>
              <a:t>Suggestion d’une tribune libre</a:t>
            </a:r>
            <a:endParaRPr lang="fr-FR" dirty="0">
              <a:solidFill>
                <a:srgbClr val="FF00FF"/>
              </a:solidFill>
            </a:endParaRPr>
          </a:p>
        </p:txBody>
      </p:sp>
      <p:sp>
        <p:nvSpPr>
          <p:cNvPr id="6" name="ZoneTexte 5"/>
          <p:cNvSpPr txBox="1"/>
          <p:nvPr/>
        </p:nvSpPr>
        <p:spPr>
          <a:xfrm>
            <a:off x="2410691" y="4554477"/>
            <a:ext cx="9507682" cy="646331"/>
          </a:xfrm>
          <a:prstGeom prst="rect">
            <a:avLst/>
          </a:prstGeom>
          <a:noFill/>
        </p:spPr>
        <p:txBody>
          <a:bodyPr wrap="square" rtlCol="0">
            <a:spAutoFit/>
          </a:bodyPr>
          <a:lstStyle/>
          <a:p>
            <a:r>
              <a:rPr lang="fr-FR" dirty="0" smtClean="0"/>
              <a:t>75% des Adhérents ne souhaitent pas recevoir la Feuille de Chou par mail</a:t>
            </a:r>
          </a:p>
          <a:p>
            <a:r>
              <a:rPr lang="fr-FR" dirty="0" smtClean="0"/>
              <a:t>74% n’utilisent pas notre site Internet. </a:t>
            </a:r>
            <a:endParaRPr lang="fr-FR" dirty="0"/>
          </a:p>
        </p:txBody>
      </p:sp>
      <p:sp>
        <p:nvSpPr>
          <p:cNvPr id="7" name="ZoneTexte 6"/>
          <p:cNvSpPr txBox="1"/>
          <p:nvPr/>
        </p:nvSpPr>
        <p:spPr>
          <a:xfrm>
            <a:off x="2743200" y="5518001"/>
            <a:ext cx="9164782" cy="861774"/>
          </a:xfrm>
          <a:prstGeom prst="rect">
            <a:avLst/>
          </a:prstGeom>
          <a:noFill/>
        </p:spPr>
        <p:txBody>
          <a:bodyPr wrap="square" rtlCol="0">
            <a:spAutoFit/>
          </a:bodyPr>
          <a:lstStyle/>
          <a:p>
            <a:r>
              <a:rPr lang="fr-FR" sz="3200" b="1" dirty="0" smtClean="0"/>
              <a:t>… l’Administratif</a:t>
            </a:r>
          </a:p>
          <a:p>
            <a:r>
              <a:rPr lang="fr-FR" dirty="0" smtClean="0"/>
              <a:t>La gestion administrative remporte une très large satisfaction (96%).</a:t>
            </a:r>
            <a:endParaRPr lang="fr-FR" dirty="0"/>
          </a:p>
        </p:txBody>
      </p:sp>
    </p:spTree>
    <p:extLst>
      <p:ext uri="{BB962C8B-B14F-4D97-AF65-F5344CB8AC3E}">
        <p14:creationId xmlns:p14="http://schemas.microsoft.com/office/powerpoint/2010/main" val="5278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76645" y="155864"/>
            <a:ext cx="11866419" cy="655666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645" y="127000"/>
            <a:ext cx="2396836" cy="1683560"/>
          </a:xfrm>
          <a:prstGeom prst="rect">
            <a:avLst/>
          </a:prstGeom>
        </p:spPr>
      </p:pic>
      <p:sp>
        <p:nvSpPr>
          <p:cNvPr id="8" name="ZoneTexte 7"/>
          <p:cNvSpPr txBox="1"/>
          <p:nvPr/>
        </p:nvSpPr>
        <p:spPr>
          <a:xfrm>
            <a:off x="2564245" y="540327"/>
            <a:ext cx="8884228" cy="584775"/>
          </a:xfrm>
          <a:prstGeom prst="rect">
            <a:avLst/>
          </a:prstGeom>
          <a:noFill/>
        </p:spPr>
        <p:txBody>
          <a:bodyPr wrap="square" rtlCol="0">
            <a:spAutoFit/>
          </a:bodyPr>
          <a:lstStyle/>
          <a:p>
            <a:pPr algn="ctr"/>
            <a:r>
              <a:rPr lang="fr-FR" sz="3200" b="1" dirty="0" smtClean="0"/>
              <a:t>5) L’Animation</a:t>
            </a:r>
            <a:endParaRPr lang="fr-FR" sz="3200" b="1" dirty="0"/>
          </a:p>
        </p:txBody>
      </p:sp>
      <p:sp>
        <p:nvSpPr>
          <p:cNvPr id="9" name="ZoneTexte 8"/>
          <p:cNvSpPr txBox="1"/>
          <p:nvPr/>
        </p:nvSpPr>
        <p:spPr>
          <a:xfrm>
            <a:off x="2573481" y="1273758"/>
            <a:ext cx="8884228" cy="646331"/>
          </a:xfrm>
          <a:prstGeom prst="rect">
            <a:avLst/>
          </a:prstGeom>
          <a:noFill/>
        </p:spPr>
        <p:txBody>
          <a:bodyPr wrap="square" rtlCol="0">
            <a:spAutoFit/>
          </a:bodyPr>
          <a:lstStyle/>
          <a:p>
            <a:r>
              <a:rPr lang="fr-FR" b="1" dirty="0" smtClean="0"/>
              <a:t>63% des Adhérents ayant répondu ne souhaitent pas être davantage impliqués dans la vie de l’Association</a:t>
            </a:r>
            <a:endParaRPr lang="fr-FR" dirty="0"/>
          </a:p>
        </p:txBody>
      </p:sp>
      <p:sp>
        <p:nvSpPr>
          <p:cNvPr id="2" name="ZoneTexte 1"/>
          <p:cNvSpPr txBox="1"/>
          <p:nvPr/>
        </p:nvSpPr>
        <p:spPr>
          <a:xfrm>
            <a:off x="1111827" y="2025285"/>
            <a:ext cx="10931237" cy="1200329"/>
          </a:xfrm>
          <a:prstGeom prst="rect">
            <a:avLst/>
          </a:prstGeom>
          <a:noFill/>
        </p:spPr>
        <p:txBody>
          <a:bodyPr wrap="square" rtlCol="0">
            <a:spAutoFit/>
          </a:bodyPr>
          <a:lstStyle/>
          <a:p>
            <a:r>
              <a:rPr lang="fr-FR" i="1" dirty="0" smtClean="0">
                <a:solidFill>
                  <a:srgbClr val="7030A0"/>
                </a:solidFill>
              </a:rPr>
              <a:t>« Je suis de près la vie de l’Association, mais j’ai peu de temps disponible pour m’y impliquer. »</a:t>
            </a:r>
          </a:p>
          <a:p>
            <a:endParaRPr lang="fr-FR" i="1" dirty="0">
              <a:solidFill>
                <a:srgbClr val="7030A0"/>
              </a:solidFill>
            </a:endParaRPr>
          </a:p>
          <a:p>
            <a:r>
              <a:rPr lang="fr-FR" i="1" dirty="0" smtClean="0">
                <a:solidFill>
                  <a:srgbClr val="7030A0"/>
                </a:solidFill>
              </a:rPr>
              <a:t>« Pour le moment, mon adhésion est surtout pour me procurer des fruits et des légumes bios, avec la dimension sociale en plus. Mais je reconnais que je ne rentre pas dans l’organisation. Ca viendra peut-être au fur et à mesure. »</a:t>
            </a:r>
            <a:endParaRPr lang="fr-FR" i="1" dirty="0">
              <a:solidFill>
                <a:srgbClr val="7030A0"/>
              </a:solidFill>
            </a:endParaRPr>
          </a:p>
        </p:txBody>
      </p:sp>
      <p:sp>
        <p:nvSpPr>
          <p:cNvPr id="3" name="ZoneTexte 2"/>
          <p:cNvSpPr txBox="1"/>
          <p:nvPr/>
        </p:nvSpPr>
        <p:spPr>
          <a:xfrm>
            <a:off x="1112982" y="3380509"/>
            <a:ext cx="10701482" cy="1200329"/>
          </a:xfrm>
          <a:prstGeom prst="rect">
            <a:avLst/>
          </a:prstGeom>
          <a:noFill/>
        </p:spPr>
        <p:txBody>
          <a:bodyPr wrap="square" rtlCol="0">
            <a:spAutoFit/>
          </a:bodyPr>
          <a:lstStyle/>
          <a:p>
            <a:r>
              <a:rPr lang="fr-FR" u="sng" dirty="0" smtClean="0">
                <a:solidFill>
                  <a:srgbClr val="FF00FF"/>
                </a:solidFill>
              </a:rPr>
              <a:t>Suggestions : </a:t>
            </a:r>
          </a:p>
          <a:p>
            <a:r>
              <a:rPr lang="fr-FR" i="1" dirty="0" smtClean="0">
                <a:solidFill>
                  <a:srgbClr val="7030A0"/>
                </a:solidFill>
              </a:rPr>
              <a:t>« Pourquoi pas la possibilité d’être présente aux permanences, en rotation et accompagnement du personnel. »</a:t>
            </a:r>
          </a:p>
          <a:p>
            <a:endParaRPr lang="fr-FR" i="1" dirty="0" smtClean="0">
              <a:solidFill>
                <a:srgbClr val="7030A0"/>
              </a:solidFill>
            </a:endParaRPr>
          </a:p>
          <a:p>
            <a:r>
              <a:rPr lang="fr-FR" i="1" dirty="0" smtClean="0">
                <a:solidFill>
                  <a:srgbClr val="7030A0"/>
                </a:solidFill>
              </a:rPr>
              <a:t>« Prévenir plus tôt des journées portes-ouvertes afin de pouvoir s’organiser pour y être. »</a:t>
            </a:r>
            <a:endParaRPr lang="fr-FR" i="1" dirty="0">
              <a:solidFill>
                <a:srgbClr val="7030A0"/>
              </a:solidFill>
            </a:endParaRPr>
          </a:p>
        </p:txBody>
      </p:sp>
      <p:sp>
        <p:nvSpPr>
          <p:cNvPr id="6" name="ZoneTexte 5"/>
          <p:cNvSpPr txBox="1"/>
          <p:nvPr/>
        </p:nvSpPr>
        <p:spPr>
          <a:xfrm>
            <a:off x="2573481" y="5226627"/>
            <a:ext cx="8884228" cy="369332"/>
          </a:xfrm>
          <a:prstGeom prst="rect">
            <a:avLst/>
          </a:prstGeom>
          <a:noFill/>
        </p:spPr>
        <p:txBody>
          <a:bodyPr wrap="square" rtlCol="0">
            <a:spAutoFit/>
          </a:bodyPr>
          <a:lstStyle/>
          <a:p>
            <a:r>
              <a:rPr lang="fr-FR" b="1" dirty="0" smtClean="0"/>
              <a:t>57%</a:t>
            </a:r>
            <a:r>
              <a:rPr lang="fr-FR" dirty="0" smtClean="0"/>
              <a:t> des Adhérents </a:t>
            </a:r>
            <a:r>
              <a:rPr lang="fr-FR" b="1" dirty="0" smtClean="0"/>
              <a:t>ont déjà visité le Jardin.</a:t>
            </a:r>
            <a:endParaRPr lang="fr-FR" b="1" dirty="0"/>
          </a:p>
        </p:txBody>
      </p:sp>
    </p:spTree>
    <p:extLst>
      <p:ext uri="{BB962C8B-B14F-4D97-AF65-F5344CB8AC3E}">
        <p14:creationId xmlns:p14="http://schemas.microsoft.com/office/powerpoint/2010/main" val="3362173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794</Words>
  <Application>Microsoft Office PowerPoint</Application>
  <PresentationFormat>Grand écran</PresentationFormat>
  <Paragraphs>144</Paragraphs>
  <Slides>11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Annick Sévère</dc:creator>
  <cp:lastModifiedBy>Annick Sévère</cp:lastModifiedBy>
  <cp:revision>34</cp:revision>
  <cp:lastPrinted>2016-02-09T15:21:29Z</cp:lastPrinted>
  <dcterms:created xsi:type="dcterms:W3CDTF">2016-02-09T10:32:14Z</dcterms:created>
  <dcterms:modified xsi:type="dcterms:W3CDTF">2016-02-09T15:27:25Z</dcterms:modified>
</cp:coreProperties>
</file>